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7.svg" ContentType="image/svg+xml"/>
  <Override PartName="/ppt/media/image69.svg" ContentType="image/svg+xml"/>
  <Override PartName="/ppt/media/image7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7"/>
  </p:notesMasterIdLst>
  <p:handoutMasterIdLst>
    <p:handoutMasterId r:id="rId48"/>
  </p:handoutMasterIdLst>
  <p:sldIdLst>
    <p:sldId id="257" r:id="rId4"/>
    <p:sldId id="261" r:id="rId5"/>
    <p:sldId id="10314" r:id="rId6"/>
    <p:sldId id="265" r:id="rId7"/>
    <p:sldId id="266" r:id="rId8"/>
    <p:sldId id="10313" r:id="rId9"/>
    <p:sldId id="10160" r:id="rId10"/>
    <p:sldId id="10317" r:id="rId11"/>
    <p:sldId id="10161" r:id="rId12"/>
    <p:sldId id="275" r:id="rId13"/>
    <p:sldId id="10300" r:id="rId14"/>
    <p:sldId id="10293" r:id="rId15"/>
    <p:sldId id="10294" r:id="rId16"/>
    <p:sldId id="10301" r:id="rId17"/>
    <p:sldId id="280" r:id="rId18"/>
    <p:sldId id="10315" r:id="rId19"/>
    <p:sldId id="283" r:id="rId20"/>
    <p:sldId id="10178" r:id="rId21"/>
    <p:sldId id="10168" r:id="rId22"/>
    <p:sldId id="10316" r:id="rId23"/>
    <p:sldId id="10170" r:id="rId24"/>
    <p:sldId id="391" r:id="rId25"/>
    <p:sldId id="286" r:id="rId26"/>
    <p:sldId id="293" r:id="rId27"/>
    <p:sldId id="289" r:id="rId28"/>
    <p:sldId id="10171" r:id="rId29"/>
    <p:sldId id="9697" r:id="rId30"/>
    <p:sldId id="9698" r:id="rId31"/>
    <p:sldId id="10164" r:id="rId32"/>
    <p:sldId id="10165" r:id="rId33"/>
    <p:sldId id="437" r:id="rId34"/>
    <p:sldId id="10303" r:id="rId35"/>
    <p:sldId id="10312" r:id="rId36"/>
    <p:sldId id="446" r:id="rId37"/>
    <p:sldId id="10258" r:id="rId38"/>
    <p:sldId id="448" r:id="rId39"/>
    <p:sldId id="10201" r:id="rId40"/>
    <p:sldId id="9495" r:id="rId41"/>
    <p:sldId id="582" r:id="rId42"/>
    <p:sldId id="583" r:id="rId43"/>
    <p:sldId id="10167" r:id="rId44"/>
    <p:sldId id="584" r:id="rId45"/>
    <p:sldId id="48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53"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Computer Vision</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Robotics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Edge Computing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Computer Vision</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Robotics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Edge Computing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Computer Vision</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Robotics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Edge Computing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25-09-2025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25-09-2025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14</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5.wdp"/><Relationship Id="rId5" Type="http://schemas.openxmlformats.org/officeDocument/2006/relationships/image" Target="../media/image36.png"/><Relationship Id="rId6"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7.wdp"/><Relationship Id="rId4" Type="http://schemas.openxmlformats.org/officeDocument/2006/relationships/image" Target="../media/image44.png"/><Relationship Id="rId5" Type="http://schemas.microsoft.com/office/2007/relationships/hdphoto" Target="../media/hdphoto8.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2.png"/><Relationship Id="rId4" Type="http://schemas.microsoft.com/office/2007/relationships/hdphoto" Target="../media/hdphoto6.wdp"/><Relationship Id="rId5" Type="http://schemas.openxmlformats.org/officeDocument/2006/relationships/chart" Target="../charts/char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9.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 Id="rId3" Type="http://schemas.microsoft.com/office/2007/relationships/hdphoto" Target="../media/hdphoto10.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2.png"/><Relationship Id="rId6" Type="http://schemas.openxmlformats.org/officeDocument/2006/relationships/image" Target="../media/image53.GIF"/><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microsoft.com/office/2007/relationships/hdphoto" Target="../media/hdphoto12.wdp"/><Relationship Id="rId11" Type="http://schemas.openxmlformats.org/officeDocument/2006/relationships/image" Target="../media/image57.png"/><Relationship Id="rId12" Type="http://schemas.microsoft.com/office/2007/relationships/hdphoto" Target="../media/hdphoto13.wdp"/><Relationship Id="rId13" Type="http://schemas.openxmlformats.org/officeDocument/2006/relationships/image" Target="../media/image58.png"/><Relationship Id="rId14" Type="http://schemas.microsoft.com/office/2007/relationships/hdphoto" Target="../media/hdphoto14.wdp"/><Relationship Id="rId15" Type="http://schemas.openxmlformats.org/officeDocument/2006/relationships/image" Target="../media/image59.png"/><Relationship Id="rId16"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3.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4.png"/><Relationship Id="rId7" Type="http://schemas.openxmlformats.org/officeDocument/2006/relationships/hyperlink" Target="https://www.facebook.com/STI4SDG/" TargetMode="External"/><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svg"/><Relationship Id="rId11" Type="http://schemas.openxmlformats.org/officeDocument/2006/relationships/image" Target="../media/image68.png"/><Relationship Id="rId12" Type="http://schemas.openxmlformats.org/officeDocument/2006/relationships/image" Target="../media/image69.svg"/><Relationship Id="rId13" Type="http://schemas.openxmlformats.org/officeDocument/2006/relationships/image" Target="../media/image70.png"/><Relationship Id="rId14" Type="http://schemas.openxmlformats.org/officeDocument/2006/relationships/image" Target="../media/image71.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(Deep Learning, Neural Networks), Natural Language Processing, Computer Vision, Robotics, Edge Computing
By Application: Healthcare, Financial Services, Manufacturing, Retail &amp; E-commerce, Education, Agriculture
By Infrastructure: Cloud Computing, Data Storage &amp; Management, High-Performance Computing (HPC), Networking &amp; 5G, Cybersecurity
By Data: Data Collection, Data Cleaning &amp; Preprocessing, Big Data Analytics, Data Privacy &amp; Governance, Synthetic Data
By Research &amp; Development: Academic Research, Industry Innovation, Open-Source Frameworks, Patents &amp; Intellectual Property, Collaboration &amp; Partnerships
By Ethics &amp; Regulation: AI Governance, Bias &amp; Fairness, Transparency &amp; Explainability, Safety &amp; Risk Management, Global Regulations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The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Toy Industries of Europe (TIE)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China Toy &amp; Juvenile Products Association (CTJPA)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Consumer Product Safety Commission (CPSC)</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Play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21 Million in 2024, and is expected to reach USD 123 Million by 2032. The market shows a steady CAGR of 11.98% from 2025 to 2032. Digitalization, rising disposable incomes, and demand for STEM, licensed and sustainable toys drive toy market growth; established manufacturers and nimble startups compete through IP partnerships, e-commerce expansion and experiential play innovations, while regulatory focus on safety and eco-materials shapes product development and favors tech-enabled, customizable offerings into the future globally.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Digitalization: Accelerating interactive, app-linked and AR/VR-enhanced play experiences, digital platforms enable personalized content, data-driven product development, and recurring revenue through subscriptions and in-game purchases. Toy makers leverage analytics for rapid prototyping, targeted marketing, and cross-channel engagement, expanding reach and increasing lifetime customer value across global markets. Delivering sustained year-over-year growth.
E-commerce: Rapid online retail expansion, mobile commerce adoption, and robust logistics networks lower distribution costs and broaden market access, enabling direct-to-consumer models, global reach, and data-rich personalized customer interactions. Omnichannel retailing, marketplaces, and influencer-driven social commerce accelerate product discovery, conversion, shelf visibility, boosting sales velocity, margin optimization and profitability worldwide.</a:t>
            </a:r>
          </a:p>
        </p:txBody>
      </p:sp>
    </p:spTree>
    <p:extLst>
      <p:ext uri="{BB962C8B-B14F-4D97-AF65-F5344CB8AC3E}">
        <p14:creationId xmlns:p14="http://schemas.microsoft.com/office/powerpoint/2010/main" val="3328772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TOY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Digital integration has reshaped toy experiences, with interactive apps, augmented reality companions, connected play patterns becoming central to product development. Global brands collaborate with entertainment studios to extend narratives across screens and physical toys, exemplified by collaborations between major toymakers and blockbuster franchises. Companies redesign product lines to support digital ecosystems and subscription services, leveraging character licensing and immersive storytelling to sustain engagement. Retailers prioritize omnichannel displays that highlight digital features, influencing consumer expectations and prompting innovation in development teams.
Licensing and franchise tie ins drive product relevance, as toymakers align with entertainment properties to amplify emotional connections and appeal. Iconic partnerships between heritage brands and cinematic universes extend product lifecycles and create collectible desirability among varied age groups. Revivals of classic lines supported by media adaptations demonstrate how storytelling fuels purchase interest, with licensors guiding creative direction and merchandising strategies. Retail strategies emphasize shelf narratives that mirror onscreen arcs, encouraging impulse purchases and sustained brand loyalty through global campaigns.
Sustainability pressures shape product design, packaging, and sourcing, as consumers and regulators demand safer, greener playthings. Prominent firms commit to recycled plastics, renewable materials, and reduced packaging footprints, prompting innovation in alternative polymers and certified wood toys. Safety standards and chemical restrictions influence material choices and supply chain practices, encouraging transparency from manufacturers and vendors. Retail assortments increasingly feature eco labeled collections and educational messaging, illustrating how environmental responsibility has become a strategic differentiator for toymakers and retail partners worldwide.
Evolving retail channels accelerate access, with e-commerce platforms, direct to consumer storefronts, and experiential specialty retail reshaping purchase journeys and expectations. Social media creators and influencer collaborations boost product discoverability and nostalgia driven demand, while curated subscription boxes and limited edition drops cultivate collector communities. Brick and mortar adapts with interactive demonstrations and activations to complement online storytelling. Major retailers balance fulfillment with curated assortments, and toymakers increasingly manage brand owned channels to maintain price control and consumer data insight.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Digitalization and Licensing Fuel Toy Market Transformation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2109216" cy="15087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Machine Learning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Natural Language Processing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Computer Vision</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Robotics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Edge Computing</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2749296" y="2103120"/>
            <a:ext cx="2109216" cy="1750161"/>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Healthcare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Financial Services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Manufacturing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Retail &amp; E-commerce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Education</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Agriculture</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INFRASTRUCTURE</a:t>
            </a:r>
          </a:p>
        </p:txBody>
      </p:sp>
      <p:sp>
        <p:nvSpPr>
          <p:cNvPr id="55" name="Rectangle 54"/>
          <p:cNvSpPr/>
          <p:nvPr/>
        </p:nvSpPr>
        <p:spPr>
          <a:xfrm>
            <a:off x="5041392" y="2103120"/>
            <a:ext cx="2109216" cy="15087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Cloud Computing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Data Storage &amp; Management</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High-Performance Computing (HPC)</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Networking &amp; 5G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Cybersecurity</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DATA</a:t>
            </a:r>
          </a:p>
        </p:txBody>
      </p:sp>
      <p:sp>
        <p:nvSpPr>
          <p:cNvPr id="57" name="Rectangle 56"/>
          <p:cNvSpPr/>
          <p:nvPr/>
        </p:nvSpPr>
        <p:spPr>
          <a:xfrm>
            <a:off x="7333488" y="2103120"/>
            <a:ext cx="2109216" cy="15087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Data Collection</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Data Cleaning &amp; Preprocessing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Big Data Analytics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Data Privacy &amp; Governance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Synthetic Data</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RESEARCH &amp; DEVELOPMENT</a:t>
            </a:r>
          </a:p>
        </p:txBody>
      </p:sp>
      <p:sp>
        <p:nvSpPr>
          <p:cNvPr id="59" name="Rectangle 58"/>
          <p:cNvSpPr/>
          <p:nvPr/>
        </p:nvSpPr>
        <p:spPr>
          <a:xfrm>
            <a:off x="9625584" y="2103120"/>
            <a:ext cx="2109216" cy="15087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Academic Research</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Industry Innovation</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Open-Source Frameworks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Patents &amp; Intellectual Property</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Collaboration &amp; Partnerships</a:t>
            </a:r>
          </a:p>
        </p:txBody>
      </p:sp>
      <p:sp>
        <p:nvSpPr>
          <p:cNvPr id="60" name="Rounded Rectangle 59"/>
          <p:cNvSpPr/>
          <p:nvPr/>
        </p:nvSpPr>
        <p:spPr>
          <a:xfrm>
            <a:off x="5041392" y="3853281"/>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ETHICS &amp; REGULATION</a:t>
            </a:r>
          </a:p>
        </p:txBody>
      </p:sp>
      <p:sp>
        <p:nvSpPr>
          <p:cNvPr id="61" name="Rectangle 60"/>
          <p:cNvSpPr/>
          <p:nvPr/>
        </p:nvSpPr>
        <p:spPr>
          <a:xfrm>
            <a:off x="5041392" y="4127601"/>
            <a:ext cx="2109216" cy="15087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AI Governance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Bias &amp; Fairness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Transparency &amp; Explainability</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Safety &amp; Risk Management</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Global Regulations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rise of circular economic thinking is reshaping how toys are consumed, emphasizing reuse, rental, and donation rather than single ownership. Parents increasingly turn to toy libraries, subscription play kits, and peer-to-peer resale channels to rotate items and reduce clutter. Programs like LEGO Replay collect used bricks for redistribution, while community toy libraries in many cities provide curated lending. These shifts encourage longer product lifespans and normalized sharing, creating demand for durable, modular toys that survive multiple users and households.
Retailers and online marketplaces have expanded resale options for toys, creating accessible secondary markets that change purchase behavior. Parents routinely list outgrown items on platforms such as eBay, Mercari, Facebook Marketplace, and Carousell, while thrift and donation centers redistribute toys to new families. Brand take-back and refurbishment pilots are appearing alongside these channels, increasing circularity. The visible presence of secondhand inventory in mainstream outlets validates pre-owned purchasing and pressures new-product cycles, prompting manufacturers to consider longevity and refurbishability in design.
Design innovations prioritize repairability, modular components, and recyclable materials to meet consumer and regulatory expectations, influencing product roadmaps. Companies like Green Toys and PlanToys exemplify material shifts by using recycled plastics and sustainably sourced wood, signaling alternatives to single-use plastics. Regulators and NGO campaigns emphasize waste reduction and improved end-of-life pathways, encouraging manufacturers to offer spare parts and easy disassembly. These changes alter prototyping and supply chain choices, as brands balance play value with circular design principles without compromising safety.
Business models are adapting as refurbishment, certified pre-owned lines, and rental subscriptions become strategic offerings that preserve value beyond first sale. Retailers and manufacturers explore partnerships with refurbishment specialists or launch in-house services to inspect, sanitize, and resell returned toys with warranties. This creates customer retention and new margins, while reducing waste streams and shifting marketing toward longevity narratives. Examples include community-driven resale storefronts, donation programs, and rental collaborations that demonstrate profitability potential for circular offerings in mainstream toy retail.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Circular Economy and Resale Platforms Extend Toy Lifecycles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Stricter safety regulations across key markets increase operational complexity for toy manufacturers, requiring exhaustive testing and certification to meet varied standards. Firms must navigate divergent rules in regions such as North America, Europe, and Asia, which complicates design choices and material sourcing. High-profile product recalls by companies like Mattel and Fisher-Price have underscored the reputational risks when compliance fails, prompting companies to invest in more rigorous quality control and third-party testing to protect consumers and brand trust to avoid litigation.
Compliance-driven costs for certification, laboratory testing and materials reformulation create disproportionate burdens for small and independent toy manufacturers, elevating barriers to market entry. Requirements such as those under CPSIA and EU Toy Safety Directive compel redesigns and supply chain audits, pushing niche innovators to consolidate or pivot away from physical toys toward digital offerings. Retailers and stores often respond by narrowing supplier lists to established brands with compliance records, reducing shelf diversity and limiting consumer choice across product categories globally.
Environmental regulations and consumer demand for sustainable materials further constrain design and sourcing decisions, as producers phase out plastics and hazardous additives in favor of recyclable materials. Companies such as LEGO and Hasbro have publicly committed to sustainable material transitions, prompting changes in molding, testing, and packaging. Those shifts increase production complexity and require supplier collaboration to maintain compliance. Smaller firms face challenges matching these investments, while retailers evaluate environmental credentials, making sustainability an essential component of product acceptance standards.
Fragmented enforcement regimes and porous import controls allow non-compliant and counterfeit toys into distribution channels, eroding trust and undermining compliant manufacturers. Authorities in various countries conduct seizures and warnings, highlighting enforcement gaps that leave retailers exposed to liability and reputational damage. Some leading brands are piloting traceability technologies and stricter supplier audits to restore consumer confidence, but these measures demand upfront investment and coordination across jurisdictions. Persisting inconsistencies in oversight remain a formidable restraint on industry-wide safety assurance and fairness.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Stricter Safety and Compliance Pressures on Toy Manufacturers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ad
sad
asd
ads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
By Infrastructure
By Data
By Research &amp; Development
By Ethics &amp; Regulation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6837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Computer Vision</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Robotics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Edge Computing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TOY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TOY MARKET SIZE,  BY TECHNOLOGY,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6837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Computer Vision</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Robotics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Edge Computing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TOY MARKET SIZE,  BY TECHNOLOGY,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6837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Computer Vision</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Robotics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Edge Computing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Toy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operates in digital entertainment adjacent to the global toy ecosystem through platforms that distribute and monetize games for children and families. The company offers Apple Arcade, curated game subscriptions with parental controls, and an App Store that supports kid‑safe categories and family sharing. Its software frameworks, including ARKit and RealityKit, help toy and game developers build interactive and augmented‑reality play experiences tied to iPhone, iPad, and spatial computing devices. Partnerships with controller makers under MFi and growth in subscription bundles expand engagement. Recent activity centers on cross‑device gameplay, cloud saves, and accessibility features, while developer incentives and editorial curation shape catalog quality and user retention.</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 Arcade is a subscription-based gaming service offering a curated catalog of family-friendly and premium titles across iPhone, iPad, Mac, Apple TV, and Vision Pro. It supports offline play, no ads or in‑app purchases, robust parental controls, and controller compatibility, enabling accessible, safe entertainment experiences for children and households globally.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Arcade</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ad</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sad</a:t>
                      </a:r>
                    </a:p>
                  </a:txBody>
                  <a:tcPr>
                    <a:noFill/>
                    <a:lnL>
                      <a:noFill/>
                    </a:lnL>
                    <a:lnR>
                      <a:noFill/>
                    </a:lnR>
                    <a:lnT>
                      <a:noFill/>
                    </a:lnT>
                    <a:lnB>
                      <a:noFill/>
                    </a:lnB>
                  </a:tcPr>
                </a:tc>
                <a:tc>
                  <a:txBody>
                    <a:bodyPr/>
                    <a:lstStyle/>
                    <a:p>
                      <a:pPr>
                        <a:defRPr sz="1100" b="0">
                          <a:solidFill>
                            <a:srgbClr val="000000"/>
                          </a:solidFill>
                          <a:latin typeface="Poppins"/>
                        </a:defRPr>
                      </a:pPr>
                      <a:r>
                        <a:t>          7.6. Agriculture</a:t>
                      </a:r>
                    </a:p>
                  </a:txBody>
                  <a:tcPr>
                    <a:noFill/>
                    <a:lnL>
                      <a:noFill/>
                    </a:lnL>
                    <a:lnR>
                      <a:noFill/>
                    </a:lnR>
                    <a:lnT>
                      <a:noFill/>
                    </a:lnT>
                    <a:lnB>
                      <a:noFill/>
                    </a:lnB>
                  </a:tcPr>
                </a:tc>
              </a:tr>
              <a:tr h="322729">
                <a:tc>
                  <a:txBody>
                    <a:bodyPr/>
                    <a:lstStyle/>
                    <a:p>
                      <a:pPr>
                        <a:defRPr sz="1100" b="0">
                          <a:solidFill>
                            <a:srgbClr val="000000"/>
                          </a:solidFill>
                          <a:latin typeface="Poppins"/>
                        </a:defRPr>
                      </a:pPr>
                      <a:r>
                        <a:t>          5.11. asd</a:t>
                      </a:r>
                    </a:p>
                  </a:txBody>
                  <a:tcPr>
                    <a:noFill/>
                    <a:lnL>
                      <a:noFill/>
                    </a:lnL>
                    <a:lnR>
                      <a:noFill/>
                    </a:lnR>
                    <a:lnT>
                      <a:noFill/>
                    </a:lnT>
                    <a:lnB>
                      <a:noFill/>
                    </a:lnB>
                  </a:tcPr>
                </a:tc>
                <a:tc>
                  <a:txBody>
                    <a:bodyPr/>
                    <a:lstStyle/>
                    <a:p>
                      <a:pPr>
                        <a:defRPr sz="1100" b="1">
                          <a:solidFill>
                            <a:srgbClr val="7030A0"/>
                          </a:solidFill>
                          <a:latin typeface="Poppins"/>
                        </a:defRPr>
                      </a:pPr>
                      <a:r>
                        <a:t>8. Global Toy Market Size by Infrastructure (2019-2032)</a:t>
                      </a:r>
                    </a:p>
                  </a:txBody>
                  <a:tcPr>
                    <a:noFill/>
                    <a:lnL>
                      <a:noFill/>
                    </a:lnL>
                    <a:lnR>
                      <a:noFill/>
                    </a:lnR>
                    <a:lnT>
                      <a:noFill/>
                    </a:lnT>
                    <a:lnB>
                      <a:noFill/>
                    </a:lnB>
                  </a:tcPr>
                </a:tc>
              </a:tr>
              <a:tr h="322729">
                <a:tc>
                  <a:txBody>
                    <a:bodyPr/>
                    <a:lstStyle/>
                    <a:p>
                      <a:pPr>
                        <a:defRPr sz="1100" b="0">
                          <a:solidFill>
                            <a:srgbClr val="000000"/>
                          </a:solidFill>
                          <a:latin typeface="Poppins"/>
                        </a:defRPr>
                      </a:pPr>
                      <a:r>
                        <a:t>          5.12. ads</a:t>
                      </a:r>
                    </a:p>
                  </a:txBody>
                  <a:tcPr>
                    <a:noFill/>
                    <a:lnL>
                      <a:noFill/>
                    </a:lnL>
                    <a:lnR>
                      <a:noFill/>
                    </a:lnR>
                    <a:lnT>
                      <a:noFill/>
                    </a:lnT>
                    <a:lnB>
                      <a:noFill/>
                    </a:lnB>
                  </a:tcPr>
                </a:tc>
                <a:tc>
                  <a:txBody>
                    <a:bodyPr/>
                    <a:lstStyle/>
                    <a:p>
                      <a:pPr>
                        <a:defRPr sz="1100" b="0">
                          <a:solidFill>
                            <a:srgbClr val="000000"/>
                          </a:solidFill>
                          <a:latin typeface="Poppins"/>
                        </a:defRPr>
                      </a:pPr>
                      <a:r>
                        <a:t>          8.1. Cloud Computing</a:t>
                      </a:r>
                    </a:p>
                  </a:txBody>
                  <a:tcPr>
                    <a:noFill/>
                    <a:lnL>
                      <a:noFill/>
                    </a:lnL>
                    <a:lnR>
                      <a:noFill/>
                    </a:lnR>
                    <a:lnT>
                      <a:noFill/>
                    </a:lnT>
                    <a:lnB>
                      <a:noFill/>
                    </a:lnB>
                  </a:tcPr>
                </a:tc>
              </a:tr>
              <a:tr h="322729">
                <a:tc>
                  <a:txBody>
                    <a:bodyPr/>
                    <a:lstStyle/>
                    <a:p>
                      <a:pPr>
                        <a:defRPr sz="1100" b="1">
                          <a:solidFill>
                            <a:srgbClr val="7030A0"/>
                          </a:solidFill>
                          <a:latin typeface="Poppins"/>
                        </a:defRPr>
                      </a:pPr>
                      <a:r>
                        <a:t>6. Global Toy Market Size by Technology (2019-2032)</a:t>
                      </a:r>
                    </a:p>
                  </a:txBody>
                  <a:tcPr>
                    <a:noFill/>
                    <a:lnL>
                      <a:noFill/>
                    </a:lnL>
                    <a:lnR>
                      <a:noFill/>
                    </a:lnR>
                    <a:lnT>
                      <a:noFill/>
                    </a:lnT>
                    <a:lnB>
                      <a:noFill/>
                    </a:lnB>
                  </a:tcPr>
                </a:tc>
                <a:tc>
                  <a:txBody>
                    <a:bodyPr/>
                    <a:lstStyle/>
                    <a:p>
                      <a:pPr>
                        <a:defRPr sz="1100" b="0">
                          <a:solidFill>
                            <a:srgbClr val="000000"/>
                          </a:solidFill>
                          <a:latin typeface="Poppins"/>
                        </a:defRPr>
                      </a:pPr>
                      <a:r>
                        <a:t>          8.2. Data Storage &amp; Management</a:t>
                      </a:r>
                    </a:p>
                  </a:txBody>
                  <a:tcPr>
                    <a:noFill/>
                    <a:lnL>
                      <a:noFill/>
                    </a:lnL>
                    <a:lnR>
                      <a:noFill/>
                    </a:lnR>
                    <a:lnT>
                      <a:noFill/>
                    </a:lnT>
                    <a:lnB>
                      <a:noFill/>
                    </a:lnB>
                  </a:tcPr>
                </a:tc>
              </a:tr>
              <a:tr h="322729">
                <a:tc>
                  <a:txBody>
                    <a:bodyPr/>
                    <a:lstStyle/>
                    <a:p>
                      <a:pPr>
                        <a:defRPr sz="1100" b="0">
                          <a:solidFill>
                            <a:srgbClr val="000000"/>
                          </a:solidFill>
                          <a:latin typeface="Poppins"/>
                        </a:defRPr>
                      </a:pPr>
                      <a:r>
                        <a:t>          6.1. Machine Learning</a:t>
                      </a:r>
                    </a:p>
                  </a:txBody>
                  <a:tcPr>
                    <a:noFill/>
                    <a:lnL>
                      <a:noFill/>
                    </a:lnL>
                    <a:lnR>
                      <a:noFill/>
                    </a:lnR>
                    <a:lnT>
                      <a:noFill/>
                    </a:lnT>
                    <a:lnB>
                      <a:noFill/>
                    </a:lnB>
                  </a:tcPr>
                </a:tc>
                <a:tc>
                  <a:txBody>
                    <a:bodyPr/>
                    <a:lstStyle/>
                    <a:p>
                      <a:pPr>
                        <a:defRPr sz="1100" b="0">
                          <a:solidFill>
                            <a:srgbClr val="000000"/>
                          </a:solidFill>
                          <a:latin typeface="Poppins"/>
                        </a:defRPr>
                      </a:pPr>
                      <a:r>
                        <a:t>          8.3. High-Performance Computing (HPC)</a:t>
                      </a:r>
                    </a:p>
                  </a:txBody>
                  <a:tcPr>
                    <a:noFill/>
                    <a:lnL>
                      <a:noFill/>
                    </a:lnL>
                    <a:lnR>
                      <a:noFill/>
                    </a:lnR>
                    <a:lnT>
                      <a:noFill/>
                    </a:lnT>
                    <a:lnB>
                      <a:noFill/>
                    </a:lnB>
                  </a:tcPr>
                </a:tc>
              </a:tr>
              <a:tr h="322729">
                <a:tc>
                  <a:txBody>
                    <a:bodyPr/>
                    <a:lstStyle/>
                    <a:p>
                      <a:pPr>
                        <a:defRPr sz="1100" b="0">
                          <a:solidFill>
                            <a:srgbClr val="000000"/>
                          </a:solidFill>
                          <a:latin typeface="Poppins"/>
                        </a:defRPr>
                      </a:pPr>
                      <a:r>
                        <a:t>                    6.1.1. Deep Learning</a:t>
                      </a:r>
                    </a:p>
                  </a:txBody>
                  <a:tcPr>
                    <a:noFill/>
                    <a:lnL>
                      <a:noFill/>
                    </a:lnL>
                    <a:lnR>
                      <a:noFill/>
                    </a:lnR>
                    <a:lnT>
                      <a:noFill/>
                    </a:lnT>
                    <a:lnB>
                      <a:noFill/>
                    </a:lnB>
                  </a:tcPr>
                </a:tc>
                <a:tc>
                  <a:txBody>
                    <a:bodyPr/>
                    <a:lstStyle/>
                    <a:p>
                      <a:pPr>
                        <a:defRPr sz="1100" b="0">
                          <a:solidFill>
                            <a:srgbClr val="000000"/>
                          </a:solidFill>
                          <a:latin typeface="Poppins"/>
                        </a:defRPr>
                      </a:pPr>
                      <a:r>
                        <a:t>          8.4. Networking &amp; 5G</a:t>
                      </a:r>
                    </a:p>
                  </a:txBody>
                  <a:tcPr>
                    <a:noFill/>
                    <a:lnL>
                      <a:noFill/>
                    </a:lnL>
                    <a:lnR>
                      <a:noFill/>
                    </a:lnR>
                    <a:lnT>
                      <a:noFill/>
                    </a:lnT>
                    <a:lnB>
                      <a:noFill/>
                    </a:lnB>
                  </a:tcPr>
                </a:tc>
              </a:tr>
              <a:tr h="322729">
                <a:tc>
                  <a:txBody>
                    <a:bodyPr/>
                    <a:lstStyle/>
                    <a:p>
                      <a:pPr>
                        <a:defRPr sz="1100" b="0">
                          <a:solidFill>
                            <a:srgbClr val="000000"/>
                          </a:solidFill>
                          <a:latin typeface="Poppins"/>
                        </a:defRPr>
                      </a:pPr>
                      <a:r>
                        <a:t>                    6.1.2. Neural Networks</a:t>
                      </a:r>
                    </a:p>
                  </a:txBody>
                  <a:tcPr>
                    <a:noFill/>
                    <a:lnL>
                      <a:noFill/>
                    </a:lnL>
                    <a:lnR>
                      <a:noFill/>
                    </a:lnR>
                    <a:lnT>
                      <a:noFill/>
                    </a:lnT>
                    <a:lnB>
                      <a:noFill/>
                    </a:lnB>
                  </a:tcPr>
                </a:tc>
                <a:tc>
                  <a:txBody>
                    <a:bodyPr/>
                    <a:lstStyle/>
                    <a:p>
                      <a:pPr>
                        <a:defRPr sz="1100" b="0">
                          <a:solidFill>
                            <a:srgbClr val="000000"/>
                          </a:solidFill>
                          <a:latin typeface="Poppins"/>
                        </a:defRPr>
                      </a:pPr>
                      <a:r>
                        <a:t>          8.5. Cybersecurity</a:t>
                      </a:r>
                    </a:p>
                  </a:txBody>
                  <a:tcPr>
                    <a:noFill/>
                    <a:lnL>
                      <a:noFill/>
                    </a:lnL>
                    <a:lnR>
                      <a:noFill/>
                    </a:lnR>
                    <a:lnT>
                      <a:noFill/>
                    </a:lnT>
                    <a:lnB>
                      <a:noFill/>
                    </a:lnB>
                  </a:tcPr>
                </a:tc>
              </a:tr>
              <a:tr h="322729">
                <a:tc>
                  <a:txBody>
                    <a:bodyPr/>
                    <a:lstStyle/>
                    <a:p>
                      <a:pPr>
                        <a:defRPr sz="1100" b="0">
                          <a:solidFill>
                            <a:srgbClr val="000000"/>
                          </a:solidFill>
                          <a:latin typeface="Poppins"/>
                        </a:defRPr>
                      </a:pPr>
                      <a:r>
                        <a:t>          6.2. Natural Language Processing</a:t>
                      </a:r>
                    </a:p>
                  </a:txBody>
                  <a:tcPr>
                    <a:noFill/>
                    <a:lnL>
                      <a:noFill/>
                    </a:lnL>
                    <a:lnR>
                      <a:noFill/>
                    </a:lnR>
                    <a:lnT>
                      <a:noFill/>
                    </a:lnT>
                    <a:lnB>
                      <a:noFill/>
                    </a:lnB>
                  </a:tcPr>
                </a:tc>
                <a:tc>
                  <a:txBody>
                    <a:bodyPr/>
                    <a:lstStyle/>
                    <a:p>
                      <a:pPr>
                        <a:defRPr sz="1100" b="1">
                          <a:solidFill>
                            <a:srgbClr val="7030A0"/>
                          </a:solidFill>
                          <a:latin typeface="Poppins"/>
                        </a:defRPr>
                      </a:pPr>
                      <a:r>
                        <a:t>9. Global Toy Market Size by Data (2019-2032)</a:t>
                      </a:r>
                    </a:p>
                  </a:txBody>
                  <a:tcPr>
                    <a:noFill/>
                    <a:lnL>
                      <a:noFill/>
                    </a:lnL>
                    <a:lnR>
                      <a:noFill/>
                    </a:lnR>
                    <a:lnT>
                      <a:noFill/>
                    </a:lnT>
                    <a:lnB>
                      <a:noFill/>
                    </a:lnB>
                  </a:tcPr>
                </a:tc>
              </a:tr>
              <a:tr h="322729">
                <a:tc>
                  <a:txBody>
                    <a:bodyPr/>
                    <a:lstStyle/>
                    <a:p>
                      <a:pPr>
                        <a:defRPr sz="1100" b="0">
                          <a:solidFill>
                            <a:srgbClr val="000000"/>
                          </a:solidFill>
                          <a:latin typeface="Poppins"/>
                        </a:defRPr>
                      </a:pPr>
                      <a:r>
                        <a:t>          6.3. Computer Vision</a:t>
                      </a:r>
                    </a:p>
                  </a:txBody>
                  <a:tcPr>
                    <a:noFill/>
                    <a:lnL>
                      <a:noFill/>
                    </a:lnL>
                    <a:lnR>
                      <a:noFill/>
                    </a:lnR>
                    <a:lnT>
                      <a:noFill/>
                    </a:lnT>
                    <a:lnB>
                      <a:noFill/>
                    </a:lnB>
                  </a:tcPr>
                </a:tc>
                <a:tc>
                  <a:txBody>
                    <a:bodyPr/>
                    <a:lstStyle/>
                    <a:p>
                      <a:pPr>
                        <a:defRPr sz="1100" b="0">
                          <a:solidFill>
                            <a:srgbClr val="000000"/>
                          </a:solidFill>
                          <a:latin typeface="Poppins"/>
                        </a:defRPr>
                      </a:pPr>
                      <a:r>
                        <a:t>          9.1. Data Collection</a:t>
                      </a:r>
                    </a:p>
                  </a:txBody>
                  <a:tcPr>
                    <a:noFill/>
                    <a:lnL>
                      <a:noFill/>
                    </a:lnL>
                    <a:lnR>
                      <a:noFill/>
                    </a:lnR>
                    <a:lnT>
                      <a:noFill/>
                    </a:lnT>
                    <a:lnB>
                      <a:noFill/>
                    </a:lnB>
                  </a:tcPr>
                </a:tc>
              </a:tr>
              <a:tr h="322729">
                <a:tc>
                  <a:txBody>
                    <a:bodyPr/>
                    <a:lstStyle/>
                    <a:p>
                      <a:pPr>
                        <a:defRPr sz="1100" b="0">
                          <a:solidFill>
                            <a:srgbClr val="000000"/>
                          </a:solidFill>
                          <a:latin typeface="Poppins"/>
                        </a:defRPr>
                      </a:pPr>
                      <a:r>
                        <a:t>          6.4. Robotics</a:t>
                      </a:r>
                    </a:p>
                  </a:txBody>
                  <a:tcPr>
                    <a:noFill/>
                    <a:lnL>
                      <a:noFill/>
                    </a:lnL>
                    <a:lnR>
                      <a:noFill/>
                    </a:lnR>
                    <a:lnT>
                      <a:noFill/>
                    </a:lnT>
                    <a:lnB>
                      <a:noFill/>
                    </a:lnB>
                  </a:tcPr>
                </a:tc>
                <a:tc>
                  <a:txBody>
                    <a:bodyPr/>
                    <a:lstStyle/>
                    <a:p>
                      <a:pPr>
                        <a:defRPr sz="1100" b="0">
                          <a:solidFill>
                            <a:srgbClr val="000000"/>
                          </a:solidFill>
                          <a:latin typeface="Poppins"/>
                        </a:defRPr>
                      </a:pPr>
                      <a:r>
                        <a:t>          9.2. Data Cleaning &amp; Preprocessing</a:t>
                      </a:r>
                    </a:p>
                  </a:txBody>
                  <a:tcPr>
                    <a:noFill/>
                    <a:lnL>
                      <a:noFill/>
                    </a:lnL>
                    <a:lnR>
                      <a:noFill/>
                    </a:lnR>
                    <a:lnT>
                      <a:noFill/>
                    </a:lnT>
                    <a:lnB>
                      <a:noFill/>
                    </a:lnB>
                  </a:tcPr>
                </a:tc>
              </a:tr>
              <a:tr h="322729">
                <a:tc>
                  <a:txBody>
                    <a:bodyPr/>
                    <a:lstStyle/>
                    <a:p>
                      <a:pPr>
                        <a:defRPr sz="1100" b="0">
                          <a:solidFill>
                            <a:srgbClr val="000000"/>
                          </a:solidFill>
                          <a:latin typeface="Poppins"/>
                        </a:defRPr>
                      </a:pPr>
                      <a:r>
                        <a:t>          6.5. Edge Computing</a:t>
                      </a:r>
                    </a:p>
                  </a:txBody>
                  <a:tcPr>
                    <a:noFill/>
                    <a:lnL>
                      <a:noFill/>
                    </a:lnL>
                    <a:lnR>
                      <a:noFill/>
                    </a:lnR>
                    <a:lnT>
                      <a:noFill/>
                    </a:lnT>
                    <a:lnB>
                      <a:noFill/>
                    </a:lnB>
                  </a:tcPr>
                </a:tc>
                <a:tc>
                  <a:txBody>
                    <a:bodyPr/>
                    <a:lstStyle/>
                    <a:p>
                      <a:pPr>
                        <a:defRPr sz="1100" b="0">
                          <a:solidFill>
                            <a:srgbClr val="000000"/>
                          </a:solidFill>
                          <a:latin typeface="Poppins"/>
                        </a:defRPr>
                      </a:pPr>
                      <a:r>
                        <a:t>          9.3. Big Data Analytics</a:t>
                      </a:r>
                    </a:p>
                  </a:txBody>
                  <a:tcPr>
                    <a:noFill/>
                    <a:lnL>
                      <a:noFill/>
                    </a:lnL>
                    <a:lnR>
                      <a:noFill/>
                    </a:lnR>
                    <a:lnT>
                      <a:noFill/>
                    </a:lnT>
                    <a:lnB>
                      <a:noFill/>
                    </a:lnB>
                  </a:tcPr>
                </a:tc>
              </a:tr>
              <a:tr h="322729">
                <a:tc>
                  <a:txBody>
                    <a:bodyPr/>
                    <a:lstStyle/>
                    <a:p>
                      <a:pPr>
                        <a:defRPr sz="1100" b="1">
                          <a:solidFill>
                            <a:srgbClr val="7030A0"/>
                          </a:solidFill>
                          <a:latin typeface="Poppins"/>
                        </a:defRPr>
                      </a:pPr>
                      <a:r>
                        <a:t>7. Global Toy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9.4. Data Privacy &amp; Governance</a:t>
                      </a:r>
                    </a:p>
                  </a:txBody>
                  <a:tcPr>
                    <a:noFill/>
                    <a:lnL>
                      <a:noFill/>
                    </a:lnL>
                    <a:lnR>
                      <a:noFill/>
                    </a:lnR>
                    <a:lnT>
                      <a:noFill/>
                    </a:lnT>
                    <a:lnB>
                      <a:noFill/>
                    </a:lnB>
                  </a:tcPr>
                </a:tc>
              </a:tr>
              <a:tr h="322729">
                <a:tc>
                  <a:txBody>
                    <a:bodyPr/>
                    <a:lstStyle/>
                    <a:p>
                      <a:pPr>
                        <a:defRPr sz="1100" b="0">
                          <a:solidFill>
                            <a:srgbClr val="000000"/>
                          </a:solidFill>
                          <a:latin typeface="Poppins"/>
                        </a:defRPr>
                      </a:pPr>
                      <a:r>
                        <a:t>          7.1. Healthcare</a:t>
                      </a:r>
                    </a:p>
                  </a:txBody>
                  <a:tcPr>
                    <a:noFill/>
                    <a:lnL>
                      <a:noFill/>
                    </a:lnL>
                    <a:lnR>
                      <a:noFill/>
                    </a:lnR>
                    <a:lnT>
                      <a:noFill/>
                    </a:lnT>
                    <a:lnB>
                      <a:noFill/>
                    </a:lnB>
                  </a:tcPr>
                </a:tc>
                <a:tc>
                  <a:txBody>
                    <a:bodyPr/>
                    <a:lstStyle/>
                    <a:p>
                      <a:pPr>
                        <a:defRPr sz="1100" b="0">
                          <a:solidFill>
                            <a:srgbClr val="000000"/>
                          </a:solidFill>
                          <a:latin typeface="Poppins"/>
                        </a:defRPr>
                      </a:pPr>
                      <a:r>
                        <a:t>          9.5. Synthetic Data</a:t>
                      </a:r>
                    </a:p>
                  </a:txBody>
                  <a:tcPr>
                    <a:noFill/>
                    <a:lnL>
                      <a:noFill/>
                    </a:lnL>
                    <a:lnR>
                      <a:noFill/>
                    </a:lnR>
                    <a:lnT>
                      <a:noFill/>
                    </a:lnT>
                    <a:lnB>
                      <a:noFill/>
                    </a:lnB>
                  </a:tcPr>
                </a:tc>
              </a:tr>
              <a:tr h="322729">
                <a:tc>
                  <a:txBody>
                    <a:bodyPr/>
                    <a:lstStyle/>
                    <a:p>
                      <a:pPr>
                        <a:defRPr sz="1100" b="0">
                          <a:solidFill>
                            <a:srgbClr val="000000"/>
                          </a:solidFill>
                          <a:latin typeface="Poppins"/>
                        </a:defRPr>
                      </a:pPr>
                      <a:r>
                        <a:t>          7.2. Financial Services</a:t>
                      </a:r>
                    </a:p>
                  </a:txBody>
                  <a:tcPr>
                    <a:noFill/>
                    <a:lnL>
                      <a:noFill/>
                    </a:lnL>
                    <a:lnR>
                      <a:noFill/>
                    </a:lnR>
                    <a:lnT>
                      <a:noFill/>
                    </a:lnT>
                    <a:lnB>
                      <a:noFill/>
                    </a:lnB>
                  </a:tcPr>
                </a:tc>
                <a:tc>
                  <a:txBody>
                    <a:bodyPr/>
                    <a:lstStyle/>
                    <a:p>
                      <a:pPr>
                        <a:defRPr sz="1100" b="1">
                          <a:solidFill>
                            <a:srgbClr val="7030A0"/>
                          </a:solidFill>
                          <a:latin typeface="Poppins"/>
                        </a:defRPr>
                      </a:pPr>
                      <a:r>
                        <a:t>10. Global Toy Market Size by Research &amp; Development (2019-2032)</a:t>
                      </a:r>
                    </a:p>
                  </a:txBody>
                  <a:tcPr>
                    <a:noFill/>
                    <a:lnL>
                      <a:noFill/>
                    </a:lnL>
                    <a:lnR>
                      <a:noFill/>
                    </a:lnR>
                    <a:lnT>
                      <a:noFill/>
                    </a:lnT>
                    <a:lnB>
                      <a:noFill/>
                    </a:lnB>
                  </a:tcPr>
                </a:tc>
              </a:tr>
              <a:tr h="322729">
                <a:tc>
                  <a:txBody>
                    <a:bodyPr/>
                    <a:lstStyle/>
                    <a:p>
                      <a:pPr>
                        <a:defRPr sz="1100" b="0">
                          <a:solidFill>
                            <a:srgbClr val="000000"/>
                          </a:solidFill>
                          <a:latin typeface="Poppins"/>
                        </a:defRPr>
                      </a:pPr>
                      <a:r>
                        <a:t>          7.3. Manufacturing</a:t>
                      </a:r>
                    </a:p>
                  </a:txBody>
                  <a:tcPr>
                    <a:noFill/>
                    <a:lnL>
                      <a:noFill/>
                    </a:lnL>
                    <a:lnR>
                      <a:noFill/>
                    </a:lnR>
                    <a:lnT>
                      <a:noFill/>
                    </a:lnT>
                    <a:lnB>
                      <a:noFill/>
                    </a:lnB>
                  </a:tcPr>
                </a:tc>
                <a:tc>
                  <a:txBody>
                    <a:bodyPr/>
                    <a:lstStyle/>
                    <a:p>
                      <a:pPr>
                        <a:defRPr sz="1100" b="0">
                          <a:solidFill>
                            <a:srgbClr val="000000"/>
                          </a:solidFill>
                          <a:latin typeface="Poppins"/>
                        </a:defRPr>
                      </a:pPr>
                      <a:r>
                        <a:t>          10.1. Academic Research</a:t>
                      </a:r>
                    </a:p>
                  </a:txBody>
                  <a:tcPr>
                    <a:noFill/>
                    <a:lnL>
                      <a:noFill/>
                    </a:lnL>
                    <a:lnR>
                      <a:noFill/>
                    </a:lnR>
                    <a:lnT>
                      <a:noFill/>
                    </a:lnT>
                    <a:lnB>
                      <a:noFill/>
                    </a:lnB>
                  </a:tcPr>
                </a:tc>
              </a:tr>
              <a:tr h="322729">
                <a:tc>
                  <a:txBody>
                    <a:bodyPr/>
                    <a:lstStyle/>
                    <a:p>
                      <a:pPr>
                        <a:defRPr sz="1100" b="0">
                          <a:solidFill>
                            <a:srgbClr val="000000"/>
                          </a:solidFill>
                          <a:latin typeface="Poppins"/>
                        </a:defRPr>
                      </a:pPr>
                      <a:r>
                        <a:t>          7.4. Retail &amp; E-commerce</a:t>
                      </a:r>
                    </a:p>
                  </a:txBody>
                  <a:tcPr>
                    <a:noFill/>
                    <a:lnL>
                      <a:noFill/>
                    </a:lnL>
                    <a:lnR>
                      <a:noFill/>
                    </a:lnR>
                    <a:lnT>
                      <a:noFill/>
                    </a:lnT>
                    <a:lnB>
                      <a:noFill/>
                    </a:lnB>
                  </a:tcPr>
                </a:tc>
                <a:tc>
                  <a:txBody>
                    <a:bodyPr/>
                    <a:lstStyle/>
                    <a:p>
                      <a:pPr>
                        <a:defRPr sz="1100" b="0">
                          <a:solidFill>
                            <a:srgbClr val="000000"/>
                          </a:solidFill>
                          <a:latin typeface="Poppins"/>
                        </a:defRPr>
                      </a:pPr>
                      <a:r>
                        <a:t>          10.2. Industry Innovation</a:t>
                      </a:r>
                    </a:p>
                  </a:txBody>
                  <a:tcPr>
                    <a:noFill/>
                    <a:lnL>
                      <a:noFill/>
                    </a:lnL>
                    <a:lnR>
                      <a:noFill/>
                    </a:lnR>
                    <a:lnT>
                      <a:noFill/>
                    </a:lnT>
                    <a:lnB>
                      <a:noFill/>
                    </a:lnB>
                  </a:tcPr>
                </a:tc>
              </a:tr>
              <a:tr h="322736">
                <a:tc>
                  <a:txBody>
                    <a:bodyPr/>
                    <a:lstStyle/>
                    <a:p>
                      <a:pPr>
                        <a:defRPr sz="1100" b="0">
                          <a:solidFill>
                            <a:srgbClr val="000000"/>
                          </a:solidFill>
                          <a:latin typeface="Poppins"/>
                        </a:defRPr>
                      </a:pPr>
                      <a:r>
                        <a:t>          7.5. Education</a:t>
                      </a:r>
                    </a:p>
                  </a:txBody>
                  <a:tcPr>
                    <a:noFill/>
                    <a:lnL>
                      <a:noFill/>
                    </a:lnL>
                    <a:lnR>
                      <a:noFill/>
                    </a:lnR>
                    <a:lnT>
                      <a:noFill/>
                    </a:lnT>
                    <a:lnB>
                      <a:noFill/>
                    </a:lnB>
                  </a:tcPr>
                </a:tc>
                <a:tc>
                  <a:txBody>
                    <a:bodyPr/>
                    <a:lstStyle/>
                    <a:p>
                      <a:pPr>
                        <a:defRPr sz="1100" b="0">
                          <a:solidFill>
                            <a:srgbClr val="000000"/>
                          </a:solidFill>
                          <a:latin typeface="Poppins"/>
                        </a:defRPr>
                      </a:pPr>
                      <a:r>
                        <a:t>          10.3. Open-Source Frameworks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10.4. Patents &amp; Intellectual Property</a:t>
                      </a:r>
                    </a:p>
                  </a:txBody>
                  <a:tcPr>
                    <a:noFill/>
                    <a:lnL>
                      <a:noFill/>
                    </a:lnL>
                    <a:lnR>
                      <a:noFill/>
                    </a:lnR>
                    <a:lnT>
                      <a:noFill/>
                    </a:lnT>
                    <a:lnB>
                      <a:noFill/>
                    </a:lnB>
                  </a:tcPr>
                </a:tc>
                <a:tc>
                  <a:txBody>
                    <a:bodyPr/>
                    <a:lstStyle/>
                    <a:p>
                      <a:pPr>
                        <a:defRPr sz="1100" b="0">
                          <a:solidFill>
                            <a:srgbClr val="000000"/>
                          </a:solidFill>
                          <a:latin typeface="Poppins"/>
                        </a:defRPr>
                      </a:pPr>
                      <a:r>
                        <a:t>                    12.2.5. Italy</a:t>
                      </a:r>
                    </a:p>
                  </a:txBody>
                  <a:tcPr>
                    <a:noFill/>
                    <a:lnL>
                      <a:noFill/>
                    </a:lnL>
                    <a:lnR>
                      <a:noFill/>
                    </a:lnR>
                    <a:lnT>
                      <a:noFill/>
                    </a:lnT>
                    <a:lnB>
                      <a:noFill/>
                    </a:lnB>
                  </a:tcPr>
                </a:tc>
              </a:tr>
              <a:tr h="322729">
                <a:tc>
                  <a:txBody>
                    <a:bodyPr/>
                    <a:lstStyle/>
                    <a:p>
                      <a:pPr>
                        <a:defRPr sz="1100" b="0">
                          <a:solidFill>
                            <a:srgbClr val="000000"/>
                          </a:solidFill>
                          <a:latin typeface="Poppins"/>
                        </a:defRPr>
                      </a:pPr>
                      <a:r>
                        <a:t>          10.5. Collaboration &amp; Partnerships</a:t>
                      </a:r>
                    </a:p>
                  </a:txBody>
                  <a:tcPr>
                    <a:noFill/>
                    <a:lnL>
                      <a:noFill/>
                    </a:lnL>
                    <a:lnR>
                      <a:noFill/>
                    </a:lnR>
                    <a:lnT>
                      <a:noFill/>
                    </a:lnT>
                    <a:lnB>
                      <a:noFill/>
                    </a:lnB>
                  </a:tcPr>
                </a:tc>
                <a:tc>
                  <a:txBody>
                    <a:bodyPr/>
                    <a:lstStyle/>
                    <a:p>
                      <a:pPr>
                        <a:defRPr sz="1100" b="0">
                          <a:solidFill>
                            <a:srgbClr val="000000"/>
                          </a:solidFill>
                          <a:latin typeface="Poppins"/>
                        </a:defRPr>
                      </a:pPr>
                      <a:r>
                        <a:t>                    12.2.6. Rest of Europe</a:t>
                      </a:r>
                    </a:p>
                  </a:txBody>
                  <a:tcPr>
                    <a:noFill/>
                    <a:lnL>
                      <a:noFill/>
                    </a:lnL>
                    <a:lnR>
                      <a:noFill/>
                    </a:lnR>
                    <a:lnT>
                      <a:noFill/>
                    </a:lnT>
                    <a:lnB>
                      <a:noFill/>
                    </a:lnB>
                  </a:tcPr>
                </a:tc>
              </a:tr>
              <a:tr h="322729">
                <a:tc>
                  <a:txBody>
                    <a:bodyPr/>
                    <a:lstStyle/>
                    <a:p>
                      <a:pPr>
                        <a:defRPr sz="1100" b="1">
                          <a:solidFill>
                            <a:srgbClr val="7030A0"/>
                          </a:solidFill>
                          <a:latin typeface="Poppins"/>
                        </a:defRPr>
                      </a:pPr>
                      <a:r>
                        <a:t>11. Global Toy Market Size by Ethics &amp; Regulation (2019-2032)</a:t>
                      </a:r>
                    </a:p>
                  </a:txBody>
                  <a:tcPr>
                    <a:noFill/>
                    <a:lnL>
                      <a:noFill/>
                    </a:lnL>
                    <a:lnR>
                      <a:noFill/>
                    </a:lnR>
                    <a:lnT>
                      <a:noFill/>
                    </a:lnT>
                    <a:lnB>
                      <a:noFill/>
                    </a:lnB>
                  </a:tcPr>
                </a:tc>
                <a:tc>
                  <a:txBody>
                    <a:bodyPr/>
                    <a:lstStyle/>
                    <a:p>
                      <a:pPr>
                        <a:defRPr sz="1100" b="0">
                          <a:solidFill>
                            <a:srgbClr val="000000"/>
                          </a:solidFill>
                          <a:latin typeface="Poppins"/>
                        </a:defRPr>
                      </a:pPr>
                      <a:r>
                        <a:t>          12.3. Asia-Pacific (By Technology, By Application, By Infrastructure, By Data, By Research &amp; Development, By Ethics &amp; Regulation)</a:t>
                      </a:r>
                    </a:p>
                  </a:txBody>
                  <a:tcPr>
                    <a:noFill/>
                    <a:lnL>
                      <a:noFill/>
                    </a:lnL>
                    <a:lnR>
                      <a:noFill/>
                    </a:lnR>
                    <a:lnT>
                      <a:noFill/>
                    </a:lnT>
                    <a:lnB>
                      <a:noFill/>
                    </a:lnB>
                  </a:tcPr>
                </a:tc>
              </a:tr>
              <a:tr h="322729">
                <a:tc>
                  <a:txBody>
                    <a:bodyPr/>
                    <a:lstStyle/>
                    <a:p>
                      <a:pPr>
                        <a:defRPr sz="1100" b="0">
                          <a:solidFill>
                            <a:srgbClr val="000000"/>
                          </a:solidFill>
                          <a:latin typeface="Poppins"/>
                        </a:defRPr>
                      </a:pPr>
                      <a:r>
                        <a:t>          11.1. AI Governance</a:t>
                      </a:r>
                    </a:p>
                  </a:txBody>
                  <a:tcPr>
                    <a:noFill/>
                    <a:lnL>
                      <a:noFill/>
                    </a:lnL>
                    <a:lnR>
                      <a:noFill/>
                    </a:lnR>
                    <a:lnT>
                      <a:noFill/>
                    </a:lnT>
                    <a:lnB>
                      <a:noFill/>
                    </a:lnB>
                  </a:tcPr>
                </a:tc>
                <a:tc>
                  <a:txBody>
                    <a:bodyPr/>
                    <a:lstStyle/>
                    <a:p>
                      <a:pPr>
                        <a:defRPr sz="1100" b="0">
                          <a:solidFill>
                            <a:srgbClr val="000000"/>
                          </a:solidFill>
                          <a:latin typeface="Poppins"/>
                        </a:defRPr>
                      </a:pPr>
                      <a:r>
                        <a:t>                    12.3.1. China</a:t>
                      </a:r>
                    </a:p>
                  </a:txBody>
                  <a:tcPr>
                    <a:noFill/>
                    <a:lnL>
                      <a:noFill/>
                    </a:lnL>
                    <a:lnR>
                      <a:noFill/>
                    </a:lnR>
                    <a:lnT>
                      <a:noFill/>
                    </a:lnT>
                    <a:lnB>
                      <a:noFill/>
                    </a:lnB>
                  </a:tcPr>
                </a:tc>
              </a:tr>
              <a:tr h="322729">
                <a:tc>
                  <a:txBody>
                    <a:bodyPr/>
                    <a:lstStyle/>
                    <a:p>
                      <a:pPr>
                        <a:defRPr sz="1100" b="0">
                          <a:solidFill>
                            <a:srgbClr val="000000"/>
                          </a:solidFill>
                          <a:latin typeface="Poppins"/>
                        </a:defRPr>
                      </a:pPr>
                      <a:r>
                        <a:t>          11.2. Bias &amp; Fairness</a:t>
                      </a:r>
                    </a:p>
                  </a:txBody>
                  <a:tcPr>
                    <a:noFill/>
                    <a:lnL>
                      <a:noFill/>
                    </a:lnL>
                    <a:lnR>
                      <a:noFill/>
                    </a:lnR>
                    <a:lnT>
                      <a:noFill/>
                    </a:lnT>
                    <a:lnB>
                      <a:noFill/>
                    </a:lnB>
                  </a:tcPr>
                </a:tc>
                <a:tc>
                  <a:txBody>
                    <a:bodyPr/>
                    <a:lstStyle/>
                    <a:p>
                      <a:pPr>
                        <a:defRPr sz="1100" b="0">
                          <a:solidFill>
                            <a:srgbClr val="000000"/>
                          </a:solidFill>
                          <a:latin typeface="Poppins"/>
                        </a:defRPr>
                      </a:pPr>
                      <a:r>
                        <a:t>                    12.3.2. India</a:t>
                      </a:r>
                    </a:p>
                  </a:txBody>
                  <a:tcPr>
                    <a:noFill/>
                    <a:lnL>
                      <a:noFill/>
                    </a:lnL>
                    <a:lnR>
                      <a:noFill/>
                    </a:lnR>
                    <a:lnT>
                      <a:noFill/>
                    </a:lnT>
                    <a:lnB>
                      <a:noFill/>
                    </a:lnB>
                  </a:tcPr>
                </a:tc>
              </a:tr>
              <a:tr h="322729">
                <a:tc>
                  <a:txBody>
                    <a:bodyPr/>
                    <a:lstStyle/>
                    <a:p>
                      <a:pPr>
                        <a:defRPr sz="1100" b="0">
                          <a:solidFill>
                            <a:srgbClr val="000000"/>
                          </a:solidFill>
                          <a:latin typeface="Poppins"/>
                        </a:defRPr>
                      </a:pPr>
                      <a:r>
                        <a:t>          11.3. Transparency &amp; Explainability</a:t>
                      </a:r>
                    </a:p>
                  </a:txBody>
                  <a:tcPr>
                    <a:noFill/>
                    <a:lnL>
                      <a:noFill/>
                    </a:lnL>
                    <a:lnR>
                      <a:noFill/>
                    </a:lnR>
                    <a:lnT>
                      <a:noFill/>
                    </a:lnT>
                    <a:lnB>
                      <a:noFill/>
                    </a:lnB>
                  </a:tcPr>
                </a:tc>
                <a:tc>
                  <a:txBody>
                    <a:bodyPr/>
                    <a:lstStyle/>
                    <a:p>
                      <a:pPr>
                        <a:defRPr sz="1100" b="0">
                          <a:solidFill>
                            <a:srgbClr val="000000"/>
                          </a:solidFill>
                          <a:latin typeface="Poppins"/>
                        </a:defRPr>
                      </a:pPr>
                      <a:r>
                        <a:t>                    12.3.3. Japan</a:t>
                      </a:r>
                    </a:p>
                  </a:txBody>
                  <a:tcPr>
                    <a:noFill/>
                    <a:lnL>
                      <a:noFill/>
                    </a:lnL>
                    <a:lnR>
                      <a:noFill/>
                    </a:lnR>
                    <a:lnT>
                      <a:noFill/>
                    </a:lnT>
                    <a:lnB>
                      <a:noFill/>
                    </a:lnB>
                  </a:tcPr>
                </a:tc>
              </a:tr>
              <a:tr h="322729">
                <a:tc>
                  <a:txBody>
                    <a:bodyPr/>
                    <a:lstStyle/>
                    <a:p>
                      <a:pPr>
                        <a:defRPr sz="1100" b="0">
                          <a:solidFill>
                            <a:srgbClr val="000000"/>
                          </a:solidFill>
                          <a:latin typeface="Poppins"/>
                        </a:defRPr>
                      </a:pPr>
                      <a:r>
                        <a:t>          11.4. Safety &amp; Risk Management</a:t>
                      </a:r>
                    </a:p>
                  </a:txBody>
                  <a:tcPr>
                    <a:noFill/>
                    <a:lnL>
                      <a:noFill/>
                    </a:lnL>
                    <a:lnR>
                      <a:noFill/>
                    </a:lnR>
                    <a:lnT>
                      <a:noFill/>
                    </a:lnT>
                    <a:lnB>
                      <a:noFill/>
                    </a:lnB>
                  </a:tcPr>
                </a:tc>
                <a:tc>
                  <a:txBody>
                    <a:bodyPr/>
                    <a:lstStyle/>
                    <a:p>
                      <a:pPr>
                        <a:defRPr sz="1100" b="0">
                          <a:solidFill>
                            <a:srgbClr val="000000"/>
                          </a:solidFill>
                          <a:latin typeface="Poppins"/>
                        </a:defRPr>
                      </a:pPr>
                      <a:r>
                        <a:t>                    12.3.4. South Korea</a:t>
                      </a:r>
                    </a:p>
                  </a:txBody>
                  <a:tcPr>
                    <a:noFill/>
                    <a:lnL>
                      <a:noFill/>
                    </a:lnL>
                    <a:lnR>
                      <a:noFill/>
                    </a:lnR>
                    <a:lnT>
                      <a:noFill/>
                    </a:lnT>
                    <a:lnB>
                      <a:noFill/>
                    </a:lnB>
                  </a:tcPr>
                </a:tc>
              </a:tr>
              <a:tr h="322729">
                <a:tc>
                  <a:txBody>
                    <a:bodyPr/>
                    <a:lstStyle/>
                    <a:p>
                      <a:pPr>
                        <a:defRPr sz="1100" b="0">
                          <a:solidFill>
                            <a:srgbClr val="000000"/>
                          </a:solidFill>
                          <a:latin typeface="Poppins"/>
                        </a:defRPr>
                      </a:pPr>
                      <a:r>
                        <a:t>          11.5. Global Regulations</a:t>
                      </a:r>
                    </a:p>
                  </a:txBody>
                  <a:tcPr>
                    <a:noFill/>
                    <a:lnL>
                      <a:noFill/>
                    </a:lnL>
                    <a:lnR>
                      <a:noFill/>
                    </a:lnR>
                    <a:lnT>
                      <a:noFill/>
                    </a:lnT>
                    <a:lnB>
                      <a:noFill/>
                    </a:lnB>
                  </a:tcPr>
                </a:tc>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r>
              <a:tr h="322729">
                <a:tc>
                  <a:txBody>
                    <a:bodyPr/>
                    <a:lstStyle/>
                    <a:p>
                      <a:pPr>
                        <a:defRPr sz="1100" b="1">
                          <a:solidFill>
                            <a:srgbClr val="7030A0"/>
                          </a:solidFill>
                          <a:latin typeface="Poppins"/>
                        </a:defRPr>
                      </a:pPr>
                      <a:r>
                        <a:t>12. Global Toy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Technology, By Application, By Infrastructure, By Data, By Research &amp; Development, By Ethics &amp; Regulation)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Technology, By Application, By Infrastructure, By Data, By Research &amp; Development, By Ethics &amp; Regulation)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Technology, By Application, By Infrastructure, By Data, By Research &amp; Development, By Ethics &amp; Regulation)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Technology, By Application, By Infrastructure, By Data, By Research &amp; Development, By Ethics &amp; Regulation)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36">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c>
                  <a:txBody>
                    <a:bodyPr/>
                    <a:lstStyle/>
                    <a:p>
                      <a:pPr>
                        <a:defRPr sz="1100" b="0">
                          <a:solidFill>
                            <a:srgbClr val="000000"/>
                          </a:solidFill>
                          <a:latin typeface="Poppins"/>
                        </a:defRPr>
                      </a:pPr>
                      <a:r>
                        <a:t>          14.8.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c>
                  <a:txBody>
                    <a:bodyPr/>
                    <a:lstStyle/>
                    <a:p>
                      <a:pPr>
                        <a:defRPr sz="1100" b="0">
                          <a:solidFill>
                            <a:srgbClr val="000000"/>
                          </a:solidFill>
                          <a:latin typeface="Poppins"/>
                        </a:defRPr>
                      </a:pPr>
                      <a:r>
                        <a:t>          14.9.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c>
                  <a:txBody>
                    <a:bodyPr/>
                    <a:lstStyle/>
                    <a:p>
                      <a:pPr>
                        <a:defRPr sz="1100" b="0">
                          <a:solidFill>
                            <a:srgbClr val="000000"/>
                          </a:solidFill>
                          <a:latin typeface="Poppins"/>
                        </a:defRPr>
                      </a:pPr>
                      <a:r>
                        <a:t>          14.10.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c>
                  <a:txBody>
                    <a:bodyPr/>
                    <a:lstStyle/>
                    <a:p>
                      <a:pPr>
                        <a:defRPr sz="1100" b="0">
                          <a:solidFill>
                            <a:srgbClr val="000000"/>
                          </a:solidFill>
                          <a:latin typeface="Poppins"/>
                        </a:defRPr>
                      </a:pPr>
                      <a:r>
                        <a:t>          14.11. Apple Inc.</a:t>
                      </a:r>
                    </a:p>
                  </a:txBody>
                  <a:tcPr>
                    <a:noFill/>
                    <a:lnL>
                      <a:noFill/>
                    </a:lnL>
                    <a:lnR>
                      <a:noFill/>
                    </a:lnR>
                    <a:lnT>
                      <a:noFill/>
                    </a:lnT>
                    <a:lnB>
                      <a:noFill/>
                    </a:lnB>
                  </a:tcPr>
                </a:tc>
              </a:tr>
              <a:tr h="322729">
                <a:tc>
                  <a:txBody>
                    <a:bodyPr/>
                    <a:lstStyle/>
                    <a:p>
                      <a:pPr>
                        <a:defRPr sz="1100" b="1">
                          <a:solidFill>
                            <a:srgbClr val="7030A0"/>
                          </a:solidFill>
                          <a:latin typeface="Poppins"/>
                        </a:defRPr>
                      </a:pPr>
                      <a:r>
                        <a:t>14. Key Company Profiles</a:t>
                      </a:r>
                    </a:p>
                  </a:txBody>
                  <a:tcPr>
                    <a:noFill/>
                    <a:lnL>
                      <a:noFill/>
                    </a:lnL>
                    <a:lnR>
                      <a:noFill/>
                    </a:lnR>
                    <a:lnT>
                      <a:noFill/>
                    </a:lnT>
                    <a:lnB>
                      <a:noFill/>
                    </a:lnB>
                  </a:tcPr>
                </a:tc>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14.1. Apple Inc.</a:t>
                      </a:r>
                    </a:p>
                  </a:txBody>
                  <a:tcPr>
                    <a:noFill/>
                    <a:lnL>
                      <a:noFill/>
                    </a:lnL>
                    <a:lnR>
                      <a:noFill/>
                    </a:lnR>
                    <a:lnT>
                      <a:noFill/>
                    </a:lnT>
                    <a:lnB>
                      <a:noFill/>
                    </a:lnB>
                  </a:tcPr>
                </a:tc>
                <a:tc>
                  <a:txBody>
                    <a:bodyPr/>
                    <a:lstStyle/>
                    <a:p>
                      <a:pPr>
                        <a:defRPr sz="1100" b="0">
                          <a:solidFill>
                            <a:srgbClr val="000000"/>
                          </a:solidFill>
                          <a:latin typeface="Poppins"/>
                        </a:defRPr>
                      </a:pPr>
                      <a:r>
                        <a:t>          14.13.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14.1.1. Company Overview</a:t>
                      </a:r>
                    </a:p>
                  </a:txBody>
                  <a:tcPr>
                    <a:noFill/>
                    <a:lnL>
                      <a:noFill/>
                    </a:lnL>
                    <a:lnR>
                      <a:noFill/>
                    </a:lnR>
                    <a:lnT>
                      <a:noFill/>
                    </a:lnT>
                    <a:lnB>
                      <a:noFill/>
                    </a:lnB>
                  </a:tcPr>
                </a:tc>
                <a:tc>
                  <a:txBody>
                    <a:bodyPr/>
                    <a:lstStyle/>
                    <a:p>
                      <a:pPr>
                        <a:defRPr sz="1100" b="0">
                          <a:solidFill>
                            <a:srgbClr val="000000"/>
                          </a:solidFill>
                          <a:latin typeface="Poppins"/>
                        </a:defRPr>
                      </a:pPr>
                      <a:r>
                        <a:t>          14.14.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1100" b="0">
                          <a:solidFill>
                            <a:srgbClr val="000000"/>
                          </a:solidFill>
                          <a:latin typeface="Poppins"/>
                        </a:defRPr>
                      </a:pPr>
                      <a:r>
                        <a:t>          14.21.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0">
                          <a:solidFill>
                            <a:srgbClr val="000000"/>
                          </a:solidFill>
                          <a:latin typeface="Poppins"/>
                        </a:defRPr>
                      </a:pPr>
                      <a:r>
                        <a:t>          14.22. Microsoft Corporation</a:t>
                      </a:r>
                    </a:p>
                  </a:txBody>
                  <a:tcPr>
                    <a:noFill/>
                    <a:lnL>
                      <a:noFill/>
                    </a:lnL>
                    <a:lnR>
                      <a:noFill/>
                    </a:lnR>
                    <a:lnT>
                      <a:noFill/>
                    </a:lnT>
                    <a:lnB>
                      <a:noFill/>
                    </a:lnB>
                  </a:tcPr>
                </a:tc>
              </a:tr>
              <a:tr h="322736">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pPr>
                        <a:defRPr sz="1100" b="0">
                          <a:solidFill>
                            <a:srgbClr val="000000"/>
                          </a:solidFill>
                          <a:latin typeface="Poppins"/>
                        </a:defRPr>
                      </a:pPr>
                      <a:r>
                        <a:t>          14.23. Alphabet Inc.</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14.24. Amazon.com Inc.</a:t>
                      </a:r>
                    </a:p>
                  </a:txBody>
                  <a:tcPr>
                    <a:noFill/>
                    <a:lnL>
                      <a:noFill/>
                    </a:lnL>
                    <a:lnR>
                      <a:noFill/>
                    </a:lnR>
                    <a:lnT>
                      <a:noFill/>
                    </a:lnT>
                    <a:lnB>
                      <a:noFill/>
                    </a:lnB>
                  </a:tcPr>
                </a:tc>
                <a:tc>
                  <a:txBody>
                    <a:bodyPr/>
                    <a:lstStyle/>
                    <a:p>
                      <a:pPr>
                        <a:defRPr sz="1100" b="0">
                          <a:solidFill>
                            <a:srgbClr val="000000"/>
                          </a:solidFill>
                          <a:latin typeface="Poppins"/>
                        </a:defRPr>
                      </a:pPr>
                      <a:r>
                        <a:t>          14.41.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14.25. Tesla Inc.</a:t>
                      </a:r>
                    </a:p>
                  </a:txBody>
                  <a:tcPr>
                    <a:noFill/>
                    <a:lnL>
                      <a:noFill/>
                    </a:lnL>
                    <a:lnR>
                      <a:noFill/>
                    </a:lnR>
                    <a:lnT>
                      <a:noFill/>
                    </a:lnT>
                    <a:lnB>
                      <a:noFill/>
                    </a:lnB>
                  </a:tcPr>
                </a:tc>
                <a:tc>
                  <a:txBody>
                    <a:bodyPr/>
                    <a:lstStyle/>
                    <a:p>
                      <a:pPr>
                        <a:defRPr sz="1100" b="0">
                          <a:solidFill>
                            <a:srgbClr val="000000"/>
                          </a:solidFill>
                          <a:latin typeface="Poppins"/>
                        </a:defRPr>
                      </a:pPr>
                      <a:r>
                        <a:t>          14.42. Microsoft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14.26. Apple Inc.</a:t>
                      </a:r>
                    </a:p>
                  </a:txBody>
                  <a:tcPr>
                    <a:noFill/>
                    <a:lnL>
                      <a:noFill/>
                    </a:lnL>
                    <a:lnR>
                      <a:noFill/>
                    </a:lnR>
                    <a:lnT>
                      <a:noFill/>
                    </a:lnT>
                    <a:lnB>
                      <a:noFill/>
                    </a:lnB>
                  </a:tcPr>
                </a:tc>
                <a:tc>
                  <a:txBody>
                    <a:bodyPr/>
                    <a:lstStyle/>
                    <a:p>
                      <a:pPr>
                        <a:defRPr sz="1100" b="0">
                          <a:solidFill>
                            <a:srgbClr val="000000"/>
                          </a:solidFill>
                          <a:latin typeface="Poppins"/>
                        </a:defRPr>
                      </a:pPr>
                      <a:r>
                        <a:t>          14.43.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14.27. Microsoft Corporation</a:t>
                      </a:r>
                    </a:p>
                  </a:txBody>
                  <a:tcPr>
                    <a:noFill/>
                    <a:lnL>
                      <a:noFill/>
                    </a:lnL>
                    <a:lnR>
                      <a:noFill/>
                    </a:lnR>
                    <a:lnT>
                      <a:noFill/>
                    </a:lnT>
                    <a:lnB>
                      <a:noFill/>
                    </a:lnB>
                  </a:tcPr>
                </a:tc>
                <a:tc>
                  <a:txBody>
                    <a:bodyPr/>
                    <a:lstStyle/>
                    <a:p>
                      <a:pPr>
                        <a:defRPr sz="1100" b="0">
                          <a:solidFill>
                            <a:srgbClr val="000000"/>
                          </a:solidFill>
                          <a:latin typeface="Poppins"/>
                        </a:defRPr>
                      </a:pPr>
                      <a:r>
                        <a:t>          14.44.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14.28. Alphabet Inc.</a:t>
                      </a:r>
                    </a:p>
                  </a:txBody>
                  <a:tcPr>
                    <a:noFill/>
                    <a:lnL>
                      <a:noFill/>
                    </a:lnL>
                    <a:lnR>
                      <a:noFill/>
                    </a:lnR>
                    <a:lnT>
                      <a:noFill/>
                    </a:lnT>
                    <a:lnB>
                      <a:noFill/>
                    </a:lnB>
                  </a:tcPr>
                </a:tc>
                <a:tc>
                  <a:txBody>
                    <a:bodyPr/>
                    <a:lstStyle/>
                    <a:p>
                      <a:pPr>
                        <a:defRPr sz="1100" b="0">
                          <a:solidFill>
                            <a:srgbClr val="000000"/>
                          </a:solidFill>
                          <a:latin typeface="Poppins"/>
                        </a:defRPr>
                      </a:pPr>
                      <a:r>
                        <a:t>          14.45.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14.29. Amazon.com Inc.</a:t>
                      </a:r>
                    </a:p>
                  </a:txBody>
                  <a:tcPr>
                    <a:noFill/>
                    <a:lnL>
                      <a:noFill/>
                    </a:lnL>
                    <a:lnR>
                      <a:noFill/>
                    </a:lnR>
                    <a:lnT>
                      <a:noFill/>
                    </a:lnT>
                    <a:lnB>
                      <a:noFill/>
                    </a:lnB>
                  </a:tcPr>
                </a:tc>
                <a:tc>
                  <a:txBody>
                    <a:bodyPr/>
                    <a:lstStyle/>
                    <a:p>
                      <a:pPr>
                        <a:defRPr sz="1100" b="0">
                          <a:solidFill>
                            <a:srgbClr val="000000"/>
                          </a:solidFill>
                          <a:latin typeface="Poppins"/>
                        </a:defRPr>
                      </a:pPr>
                      <a:r>
                        <a:t>          14.46.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14.30. Tesla Inc.</a:t>
                      </a:r>
                    </a:p>
                  </a:txBody>
                  <a:tcPr>
                    <a:noFill/>
                    <a:lnL>
                      <a:noFill/>
                    </a:lnL>
                    <a:lnR>
                      <a:noFill/>
                    </a:lnR>
                    <a:lnT>
                      <a:noFill/>
                    </a:lnT>
                    <a:lnB>
                      <a:noFill/>
                    </a:lnB>
                  </a:tcPr>
                </a:tc>
                <a:tc>
                  <a:txBody>
                    <a:bodyPr/>
                    <a:lstStyle/>
                    <a:p>
                      <a:pPr>
                        <a:defRPr sz="1100" b="0">
                          <a:solidFill>
                            <a:srgbClr val="000000"/>
                          </a:solidFill>
                          <a:latin typeface="Poppins"/>
                        </a:defRPr>
                      </a:pPr>
                      <a:r>
                        <a:t>          14.47. Microsoft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14.31. Apple Inc.</a:t>
                      </a:r>
                    </a:p>
                  </a:txBody>
                  <a:tcPr>
                    <a:noFill/>
                    <a:lnL>
                      <a:noFill/>
                    </a:lnL>
                    <a:lnR>
                      <a:noFill/>
                    </a:lnR>
                    <a:lnT>
                      <a:noFill/>
                    </a:lnT>
                    <a:lnB>
                      <a:noFill/>
                    </a:lnB>
                  </a:tcPr>
                </a:tc>
                <a:tc>
                  <a:txBody>
                    <a:bodyPr/>
                    <a:lstStyle/>
                    <a:p>
                      <a:pPr>
                        <a:defRPr sz="1100" b="0">
                          <a:solidFill>
                            <a:srgbClr val="000000"/>
                          </a:solidFill>
                          <a:latin typeface="Poppins"/>
                        </a:defRPr>
                      </a:pPr>
                      <a:r>
                        <a:t>          14.48.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14.32. Microsoft Corporation</a:t>
                      </a:r>
                    </a:p>
                  </a:txBody>
                  <a:tcPr>
                    <a:noFill/>
                    <a:lnL>
                      <a:noFill/>
                    </a:lnL>
                    <a:lnR>
                      <a:noFill/>
                    </a:lnR>
                    <a:lnT>
                      <a:noFill/>
                    </a:lnT>
                    <a:lnB>
                      <a:noFill/>
                    </a:lnB>
                  </a:tcPr>
                </a:tc>
                <a:tc>
                  <a:txBody>
                    <a:bodyPr/>
                    <a:lstStyle/>
                    <a:p>
                      <a:pPr>
                        <a:defRPr sz="1100" b="0">
                          <a:solidFill>
                            <a:srgbClr val="000000"/>
                          </a:solidFill>
                          <a:latin typeface="Poppins"/>
                        </a:defRPr>
                      </a:pPr>
                      <a:r>
                        <a:t>          14.49.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14.33. Alphabet Inc.</a:t>
                      </a:r>
                    </a:p>
                  </a:txBody>
                  <a:tcPr>
                    <a:noFill/>
                    <a:lnL>
                      <a:noFill/>
                    </a:lnL>
                    <a:lnR>
                      <a:noFill/>
                    </a:lnR>
                    <a:lnT>
                      <a:noFill/>
                    </a:lnT>
                    <a:lnB>
                      <a:noFill/>
                    </a:lnB>
                  </a:tcPr>
                </a:tc>
                <a:tc>
                  <a:txBody>
                    <a:bodyPr/>
                    <a:lstStyle/>
                    <a:p>
                      <a:pPr>
                        <a:defRPr sz="1100" b="0">
                          <a:solidFill>
                            <a:srgbClr val="000000"/>
                          </a:solidFill>
                          <a:latin typeface="Poppins"/>
                        </a:defRPr>
                      </a:pPr>
                      <a:r>
                        <a:t>          14.50.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14.34.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14.35.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14.36.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14.37.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14.38.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14.39. Amazon.com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14.40. Tesla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14881</TotalTime>
  <Words>2487</Words>
  <Application>Microsoft Office PowerPoint</Application>
  <PresentationFormat>Widescreen</PresentationFormat>
  <Paragraphs>493</Paragraphs>
  <Slides>43</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43</vt:i4>
      </vt:variant>
    </vt:vector>
  </HeadingPairs>
  <TitlesOfParts>
    <vt:vector size="58"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135</cp:revision>
  <dcterms:created xsi:type="dcterms:W3CDTF">2024-08-12T13:13:25Z</dcterms:created>
  <dcterms:modified xsi:type="dcterms:W3CDTF">2025-09-25T09:59:28Z</dcterms:modified>
</cp:coreProperties>
</file>